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0.2-->
<p:presentation xmlns:r="http://schemas.openxmlformats.org/officeDocument/2006/relationships" xmlns:a="http://schemas.openxmlformats.org/drawingml/2006/main" xmlns:p="http://schemas.openxmlformats.org/presentationml/2006/main" removePersonalInfoOnSave="1" saveSubsetFonts="1">
  <p:sldMasterIdLst>
    <p:sldMasterId id="2147483660" r:id="rId1"/>
  </p:sldMasterIdLst>
  <p:notesMasterIdLst>
    <p:notesMasterId r:id="rId2"/>
  </p:notesMasterIdLst>
  <p:handoutMasterIdLst>
    <p:handoutMasterId r:id="rId3"/>
  </p:handoutMasterIdLst>
  <p:sldIdLst>
    <p:sldId id="256" r:id="rId4"/>
    <p:sldId id="257" r:id="rId5"/>
    <p:sldId id="258" r:id="rId6"/>
    <p:sldId id="259" r:id="rId7"/>
    <p:sldId id="267" r:id="rId8"/>
    <p:sldId id="261" r:id="rId9"/>
    <p:sldId id="262" r:id="rId10"/>
    <p:sldId id="263" r:id="rId11"/>
    <p:sldId id="272" r:id="rId12"/>
    <p:sldId id="268" r:id="rId13"/>
    <p:sldId id="279" r:id="rId14"/>
    <p:sldId id="269" r:id="rId15"/>
    <p:sldId id="270" r:id="rId16"/>
    <p:sldId id="271" r:id="rId17"/>
    <p:sldId id="266" r:id="rId18"/>
    <p:sldId id="280" r:id="rId19"/>
    <p:sldId id="275" r:id="rId20"/>
    <p:sldId id="276" r:id="rId21"/>
  </p:sldIdLst>
  <p:sldSz cx="9144000" cy="6858000" type="screen4x3"/>
  <p:notesSz cx="7010400" cy="92964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4003D0-20B8-44A9-9BF8-F560AA112F8D}">
          <p14:sldIdLst>
            <p14:sldId id="256"/>
            <p14:sldId id="257"/>
          </p14:sldIdLst>
        </p14:section>
        <p14:section name="Untitled Section" id="{25DD23A9-7BE4-4032-9B95-BAD61416FB89}">
          <p14:sldIdLst>
            <p14:sldId id="258"/>
            <p14:sldId id="259"/>
            <p14:sldId id="267"/>
            <p14:sldId id="261"/>
            <p14:sldId id="262"/>
            <p14:sldId id="263"/>
            <p14:sldId id="272"/>
            <p14:sldId id="268"/>
            <p14:sldId id="279"/>
            <p14:sldId id="269"/>
            <p14:sldId id="270"/>
            <p14:sldId id="271"/>
            <p14:sldId id="266"/>
            <p14:sldId id="280"/>
            <p14:sldId id="275"/>
            <p14:sldId id="2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42" y="96"/>
      </p:cViewPr>
      <p:guideLst>
        <p:guide orient="horz" pos="216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tags" Target="tags/tag1.xml" /><Relationship Id="rId23" Type="http://schemas.openxmlformats.org/officeDocument/2006/relationships/presProps" Target="presProps.xml" /><Relationship Id="rId24" Type="http://schemas.openxmlformats.org/officeDocument/2006/relationships/viewProps" Target="viewProps.xml" /><Relationship Id="rId25" Type="http://schemas.openxmlformats.org/officeDocument/2006/relationships/theme" Target="theme/theme1.xml" /><Relationship Id="rId26" Type="http://schemas.openxmlformats.org/officeDocument/2006/relationships/tableStyles" Target="tableStyles.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a:extLst>
              <a:ext uri="{FF2B5EF4-FFF2-40B4-BE49-F238E27FC236}">
                <a16:creationId xmlns:a16="http://schemas.microsoft.com/office/drawing/2014/main" id="{1F86A63D-062D-C2A2-4732-C6575D3E384D}"/>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B4F714F2-2931-55DE-BC41-9D099EA1B6B1}"/>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6EAFC1B-E333-4C47-887C-A396BD780946}" type="datetimeFigureOut">
              <a:rPr lang="en-US" smtClean="0"/>
              <a:t>11/17/2022</a:t>
            </a:fld>
            <a:endParaRPr lang="en-US"/>
          </a:p>
        </p:txBody>
      </p:sp>
      <p:sp>
        <p:nvSpPr>
          <p:cNvPr id="4" name="Footer Placeholder 3">
            <a:extLst>
              <a:ext uri="{FF2B5EF4-FFF2-40B4-BE49-F238E27FC236}">
                <a16:creationId xmlns:a16="http://schemas.microsoft.com/office/drawing/2014/main" id="{F5AB8C64-15DB-8871-5A19-14C45D5D7C4F}"/>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661AA15-3FDF-909B-0246-D7D61E3F0D98}"/>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47190A2-1D36-4657-8A80-DED9C301D5A0}" type="slidenum">
              <a:rPr lang="en-US" smtClean="0"/>
              <a:t>‹#›</a:t>
            </a:fld>
            <a:endParaRPr lang="en-US"/>
          </a:p>
        </p:txBody>
      </p:sp>
    </p:spTree>
    <p:extLst>
      <p:ext uri="{BB962C8B-B14F-4D97-AF65-F5344CB8AC3E}">
        <p14:creationId xmlns:p14="http://schemas.microsoft.com/office/powerpoint/2010/main" val="2034715489"/>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644554A-A53F-40E6-BE87-5F763F735D72}" type="datetimeFigureOut">
              <a:rPr lang="en-US" smtClean="0"/>
              <a:t>11/17/2022</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EEDD84E-A672-4B71-B0F0-A9B568421857}" type="slidenum">
              <a:rPr lang="en-US" smtClean="0"/>
              <a:t>‹#›</a:t>
            </a:fld>
            <a:endParaRPr lang="en-US"/>
          </a:p>
        </p:txBody>
      </p:sp>
    </p:spTree>
    <p:extLst>
      <p:ext uri="{BB962C8B-B14F-4D97-AF65-F5344CB8AC3E}">
        <p14:creationId xmlns:p14="http://schemas.microsoft.com/office/powerpoint/2010/main" val="1264006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1</a:t>
            </a:fld>
            <a:endParaRPr lang="en-US"/>
          </a:p>
        </p:txBody>
      </p:sp>
    </p:spTree>
    <p:extLst>
      <p:ext uri="{BB962C8B-B14F-4D97-AF65-F5344CB8AC3E}">
        <p14:creationId xmlns:p14="http://schemas.microsoft.com/office/powerpoint/2010/main" val="213455167"/>
      </p:ext>
    </p:extLst>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10</a:t>
            </a:fld>
            <a:endParaRPr lang="en-US"/>
          </a:p>
        </p:txBody>
      </p:sp>
    </p:spTree>
    <p:extLst>
      <p:ext uri="{BB962C8B-B14F-4D97-AF65-F5344CB8AC3E}">
        <p14:creationId xmlns:p14="http://schemas.microsoft.com/office/powerpoint/2010/main" val="1556454615"/>
      </p:ext>
    </p:extLst>
  </p:cSld>
  <p:clrMapOvr>
    <a:masterClrMapping/>
  </p:clrMapOvr>
</p:notes>
</file>

<file path=ppt/notesSlides/notesSlide1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11</a:t>
            </a:fld>
            <a:endParaRPr lang="en-US"/>
          </a:p>
        </p:txBody>
      </p:sp>
    </p:spTree>
    <p:extLst>
      <p:ext uri="{BB962C8B-B14F-4D97-AF65-F5344CB8AC3E}">
        <p14:creationId xmlns:p14="http://schemas.microsoft.com/office/powerpoint/2010/main" val="3812795205"/>
      </p:ext>
    </p:extLst>
  </p:cSld>
  <p:clrMapOvr>
    <a:masterClrMapping/>
  </p:clrMapOvr>
</p:notes>
</file>

<file path=ppt/notesSlides/notesSlide1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12</a:t>
            </a:fld>
            <a:endParaRPr lang="en-US"/>
          </a:p>
        </p:txBody>
      </p:sp>
    </p:spTree>
    <p:extLst>
      <p:ext uri="{BB962C8B-B14F-4D97-AF65-F5344CB8AC3E}">
        <p14:creationId xmlns:p14="http://schemas.microsoft.com/office/powerpoint/2010/main" val="1316178585"/>
      </p:ext>
    </p:extLst>
  </p:cSld>
  <p:clrMapOvr>
    <a:masterClrMapping/>
  </p:clrMapOvr>
</p:notes>
</file>

<file path=ppt/notesSlides/notesSlide1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13</a:t>
            </a:fld>
            <a:endParaRPr lang="en-US"/>
          </a:p>
        </p:txBody>
      </p:sp>
    </p:spTree>
    <p:extLst>
      <p:ext uri="{BB962C8B-B14F-4D97-AF65-F5344CB8AC3E}">
        <p14:creationId xmlns:p14="http://schemas.microsoft.com/office/powerpoint/2010/main" val="2479273063"/>
      </p:ext>
    </p:extLst>
  </p:cSld>
  <p:clrMapOvr>
    <a:masterClrMapping/>
  </p:clrMapOvr>
</p:notes>
</file>

<file path=ppt/notesSlides/notesSlide1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14</a:t>
            </a:fld>
            <a:endParaRPr lang="en-US"/>
          </a:p>
        </p:txBody>
      </p:sp>
    </p:spTree>
    <p:extLst>
      <p:ext uri="{BB962C8B-B14F-4D97-AF65-F5344CB8AC3E}">
        <p14:creationId xmlns:p14="http://schemas.microsoft.com/office/powerpoint/2010/main" val="2127794686"/>
      </p:ext>
    </p:extLst>
  </p:cSld>
  <p:clrMapOvr>
    <a:masterClrMapping/>
  </p:clrMapOvr>
</p:notes>
</file>

<file path=ppt/notesSlides/notesSlide1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15</a:t>
            </a:fld>
            <a:endParaRPr lang="en-US"/>
          </a:p>
        </p:txBody>
      </p:sp>
    </p:spTree>
    <p:extLst>
      <p:ext uri="{BB962C8B-B14F-4D97-AF65-F5344CB8AC3E}">
        <p14:creationId xmlns:p14="http://schemas.microsoft.com/office/powerpoint/2010/main" val="1456744278"/>
      </p:ext>
    </p:extLst>
  </p:cSld>
  <p:clrMapOvr>
    <a:masterClrMapping/>
  </p:clrMapOvr>
</p:notes>
</file>

<file path=ppt/notesSlides/notesSlide1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16</a:t>
            </a:fld>
            <a:endParaRPr lang="en-US"/>
          </a:p>
        </p:txBody>
      </p:sp>
    </p:spTree>
    <p:extLst>
      <p:ext uri="{BB962C8B-B14F-4D97-AF65-F5344CB8AC3E}">
        <p14:creationId xmlns:p14="http://schemas.microsoft.com/office/powerpoint/2010/main" val="1788894633"/>
      </p:ext>
    </p:extLst>
  </p:cSld>
  <p:clrMapOvr>
    <a:masterClrMapping/>
  </p:clrMapOvr>
</p:notes>
</file>

<file path=ppt/notesSlides/notesSlide1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17</a:t>
            </a:fld>
            <a:endParaRPr lang="en-US"/>
          </a:p>
        </p:txBody>
      </p:sp>
    </p:spTree>
    <p:extLst>
      <p:ext uri="{BB962C8B-B14F-4D97-AF65-F5344CB8AC3E}">
        <p14:creationId xmlns:p14="http://schemas.microsoft.com/office/powerpoint/2010/main" val="2860854199"/>
      </p:ext>
    </p:extLst>
  </p:cSld>
  <p:clrMapOvr>
    <a:masterClrMapping/>
  </p:clrMapOvr>
</p:notes>
</file>

<file path=ppt/notesSlides/notesSlide1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18</a:t>
            </a:fld>
            <a:endParaRPr lang="en-US"/>
          </a:p>
        </p:txBody>
      </p:sp>
    </p:spTree>
    <p:extLst>
      <p:ext uri="{BB962C8B-B14F-4D97-AF65-F5344CB8AC3E}">
        <p14:creationId xmlns:p14="http://schemas.microsoft.com/office/powerpoint/2010/main" val="3895617007"/>
      </p:ext>
    </p:extLst>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2</a:t>
            </a:fld>
            <a:endParaRPr lang="en-US"/>
          </a:p>
        </p:txBody>
      </p:sp>
    </p:spTree>
    <p:extLst>
      <p:ext uri="{BB962C8B-B14F-4D97-AF65-F5344CB8AC3E}">
        <p14:creationId xmlns:p14="http://schemas.microsoft.com/office/powerpoint/2010/main" val="1394708527"/>
      </p:ext>
    </p:extLst>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3</a:t>
            </a:fld>
            <a:endParaRPr lang="en-US"/>
          </a:p>
        </p:txBody>
      </p:sp>
    </p:spTree>
    <p:extLst>
      <p:ext uri="{BB962C8B-B14F-4D97-AF65-F5344CB8AC3E}">
        <p14:creationId xmlns:p14="http://schemas.microsoft.com/office/powerpoint/2010/main" val="758879989"/>
      </p:ext>
    </p:extLst>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4</a:t>
            </a:fld>
            <a:endParaRPr lang="en-US"/>
          </a:p>
        </p:txBody>
      </p:sp>
    </p:spTree>
    <p:extLst>
      <p:ext uri="{BB962C8B-B14F-4D97-AF65-F5344CB8AC3E}">
        <p14:creationId xmlns:p14="http://schemas.microsoft.com/office/powerpoint/2010/main" val="121240041"/>
      </p:ext>
    </p:extLst>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5</a:t>
            </a:fld>
            <a:endParaRPr lang="en-US"/>
          </a:p>
        </p:txBody>
      </p:sp>
    </p:spTree>
    <p:extLst>
      <p:ext uri="{BB962C8B-B14F-4D97-AF65-F5344CB8AC3E}">
        <p14:creationId xmlns:p14="http://schemas.microsoft.com/office/powerpoint/2010/main" val="2757422815"/>
      </p:ext>
    </p:extLst>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6</a:t>
            </a:fld>
            <a:endParaRPr lang="en-US"/>
          </a:p>
        </p:txBody>
      </p:sp>
    </p:spTree>
    <p:extLst>
      <p:ext uri="{BB962C8B-B14F-4D97-AF65-F5344CB8AC3E}">
        <p14:creationId xmlns:p14="http://schemas.microsoft.com/office/powerpoint/2010/main" val="1766587049"/>
      </p:ext>
    </p:extLst>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7</a:t>
            </a:fld>
            <a:endParaRPr lang="en-US"/>
          </a:p>
        </p:txBody>
      </p:sp>
    </p:spTree>
    <p:extLst>
      <p:ext uri="{BB962C8B-B14F-4D97-AF65-F5344CB8AC3E}">
        <p14:creationId xmlns:p14="http://schemas.microsoft.com/office/powerpoint/2010/main" val="752117099"/>
      </p:ext>
    </p:extLst>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8</a:t>
            </a:fld>
            <a:endParaRPr lang="en-US"/>
          </a:p>
        </p:txBody>
      </p:sp>
    </p:spTree>
    <p:extLst>
      <p:ext uri="{BB962C8B-B14F-4D97-AF65-F5344CB8AC3E}">
        <p14:creationId xmlns:p14="http://schemas.microsoft.com/office/powerpoint/2010/main" val="3719611423"/>
      </p:ext>
    </p:extLst>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EDD84E-A672-4B71-B0F0-A9B568421857}" type="slidenum">
              <a:rPr lang="en-US" smtClean="0"/>
              <a:t>9</a:t>
            </a:fld>
            <a:endParaRPr lang="en-US"/>
          </a:p>
        </p:txBody>
      </p:sp>
    </p:spTree>
    <p:extLst>
      <p:ext uri="{BB962C8B-B14F-4D97-AF65-F5344CB8AC3E}">
        <p14:creationId xmlns:p14="http://schemas.microsoft.com/office/powerpoint/2010/main" val="2104203873"/>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AD9645-C444-40B0-8E99-1037A6175FBF}" type="datetimeFigureOut">
              <a:rPr lang="en-US" smtClean="0"/>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054A-D483-4EF7-9222-027255DC5311}" type="slidenum">
              <a:rPr lang="en-US" smtClean="0"/>
              <a:t>‹#›</a:t>
            </a:fld>
            <a:endParaRPr 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AD9645-C444-40B0-8E99-1037A6175FBF}" type="datetimeFigureOut">
              <a:rPr lang="en-US" smtClean="0"/>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054A-D483-4EF7-9222-027255DC5311}" type="slidenum">
              <a:rPr lang="en-US" smtClean="0"/>
              <a:t>‹#›</a:t>
            </a:fld>
            <a:endParaRPr 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AD9645-C444-40B0-8E99-1037A6175FBF}" type="datetimeFigureOut">
              <a:rPr lang="en-US" smtClean="0"/>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054A-D483-4EF7-9222-027255DC5311}" type="slidenum">
              <a:rPr lang="en-US" smtClean="0"/>
              <a:t>‹#›</a:t>
            </a:fld>
            <a:endParaRPr 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AD9645-C444-40B0-8E99-1037A6175FBF}" type="datetimeFigureOut">
              <a:rPr lang="en-US" smtClean="0"/>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054A-D483-4EF7-9222-027255DC5311}" type="slidenum">
              <a:rPr lang="en-US" smtClean="0"/>
              <a:t>‹#›</a:t>
            </a:fld>
            <a:endParaRPr 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D9645-C444-40B0-8E99-1037A6175FBF}" type="datetimeFigureOut">
              <a:rPr lang="en-US" smtClean="0"/>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054A-D483-4EF7-9222-027255DC5311}" type="slidenum">
              <a:rPr lang="en-US" smtClean="0"/>
              <a:t>‹#›</a:t>
            </a:fld>
            <a:endParaRPr 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AD9645-C444-40B0-8E99-1037A6175FBF}" type="datetimeFigureOut">
              <a:rPr lang="en-US" smtClean="0"/>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F054A-D483-4EF7-9222-027255DC5311}" type="slidenum">
              <a:rPr lang="en-US" smtClean="0"/>
              <a:t>‹#›</a:t>
            </a:fld>
            <a:endParaRPr 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AD9645-C444-40B0-8E99-1037A6175FBF}" type="datetimeFigureOut">
              <a:rPr lang="en-US" smtClean="0"/>
              <a:t>11/17/2022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F054A-D483-4EF7-9222-027255DC5311}" type="slidenum">
              <a:rPr lang="en-US" smtClean="0"/>
              <a:t>‹#›</a:t>
            </a:fld>
            <a:endParaRPr 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AD9645-C444-40B0-8E99-1037A6175FBF}" type="datetimeFigureOut">
              <a:rPr lang="en-US" smtClean="0"/>
              <a:t>11/17/2022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F054A-D483-4EF7-9222-027255DC5311}" type="slidenum">
              <a:rPr lang="en-US" smtClean="0"/>
              <a:t>‹#›</a:t>
            </a:fld>
            <a:endParaRPr 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DAD9645-C444-40B0-8E99-1037A6175FBF}" type="datetimeFigureOut">
              <a:rPr lang="en-US" smtClean="0"/>
              <a:t>11/17/2022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F054A-D483-4EF7-9222-027255DC5311}" type="slidenum">
              <a:rPr lang="en-US" smtClean="0"/>
              <a:t>‹#›</a:t>
            </a:fld>
            <a:endParaRPr 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AD9645-C444-40B0-8E99-1037A6175FBF}" type="datetimeFigureOut">
              <a:rPr lang="en-US" smtClean="0"/>
              <a:t>11/17/2022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F054A-D483-4EF7-9222-027255DC5311}"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DAD9645-C444-40B0-8E99-1037A6175FBF}" type="datetimeFigureOut">
              <a:rPr lang="en-US" smtClean="0"/>
              <a:t>11/17/2022</a:t>
            </a:fld>
            <a:endParaRPr lang="en-US"/>
          </a:p>
        </p:txBody>
      </p:sp>
      <p:sp>
        <p:nvSpPr>
          <p:cNvPr id="9" name="Slide Number Placeholder 8"/>
          <p:cNvSpPr>
            <a:spLocks noGrp="1"/>
          </p:cNvSpPr>
          <p:nvPr>
            <p:ph type="sldNum" sz="quarter" idx="11"/>
          </p:nvPr>
        </p:nvSpPr>
        <p:spPr/>
        <p:txBody>
          <a:bodyPr/>
          <a:lstStyle/>
          <a:p>
            <a:fld id="{47AF054A-D483-4EF7-9222-027255DC531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2"/>
      </p:bgRef>
    </p:bg>
    <p:spTree>
      <p:nvGrpSpPr>
        <p:cNvPr id="1" name=""/>
        <p:cNvGrpSpPr/>
        <p:nvPr/>
      </p:nvGrpSpPr>
      <p:grpSpPr>
        <a:xfrm>
          <a:off x="0" y="0"/>
          <a: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7AF054A-D483-4EF7-9222-027255DC5311}"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AD9645-C444-40B0-8E99-1037A6175FBF}" type="datetimeFigureOut">
              <a:rPr lang="en-US" smtClean="0"/>
              <a:t>11/17/2022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2.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5.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notesSlide" Target="../notesSlides/notesSlide11.xml" /><Relationship Id="rId3" Type="http://schemas.openxmlformats.org/officeDocument/2006/relationships/image" Target="../media/image6.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8.xml" /><Relationship Id="rId3" Type="http://schemas.openxmlformats.org/officeDocument/2006/relationships/image" Target="../media/image7.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ctrTitle"/>
          </p:nvPr>
        </p:nvSpPr>
        <p:spPr>
          <a:xfrm>
            <a:off x="685800" y="685801"/>
            <a:ext cx="7543800" cy="2514600"/>
          </a:xfrm>
        </p:spPr>
        <p:txBody>
          <a:bodyPr/>
          <a:lstStyle/>
          <a:p>
            <a:pPr algn="ctr"/>
            <a:br>
              <a:rPr lang="en-US" sz="5000"/>
            </a:br>
            <a:br>
              <a:rPr lang="en-US" sz="5000"/>
            </a:br>
            <a:r>
              <a:rPr lang="en-US" sz="5000"/>
              <a:t>Medical </a:t>
            </a:r>
            <a:br>
              <a:rPr lang="en-US" sz="5000"/>
            </a:br>
            <a:r>
              <a:rPr lang="en-US" sz="5000"/>
              <a:t>Marijuana In The Workplace</a:t>
            </a:r>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4419600"/>
            <a:ext cx="2143125" cy="2143125"/>
          </a:xfrm>
          <a:prstGeom prst="rect">
            <a:avLst/>
          </a:prstGeom>
        </p:spPr>
      </p:pic>
    </p:spTree>
    <p:extLst>
      <p:ext uri="{BB962C8B-B14F-4D97-AF65-F5344CB8AC3E}">
        <p14:creationId xmlns:p14="http://schemas.microsoft.com/office/powerpoint/2010/main" val="3322115960"/>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Title 2">
            <a:extLst>
              <a:ext uri="{FF2B5EF4-FFF2-40B4-BE49-F238E27FC236}">
                <a16:creationId xmlns:a16="http://schemas.microsoft.com/office/drawing/2014/main" id="{23DB5F20-A22C-82C0-D9F4-5E34C9A6370A}"/>
              </a:ext>
            </a:extLst>
          </p:cNvPr>
          <p:cNvSpPr>
            <a:spLocks noGrp="1"/>
          </p:cNvSpPr>
          <p:nvPr>
            <p:ph type="title"/>
          </p:nvPr>
        </p:nvSpPr>
        <p:spPr/>
        <p:txBody>
          <a:bodyPr/>
          <a:lstStyle/>
          <a:p>
            <a:pPr algn="ctr"/>
            <a:r>
              <a:rPr lang="en-US"/>
              <a:t>Drug Testing</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47821" y="1524000"/>
            <a:ext cx="3838757" cy="5191273"/>
          </a:xfrm>
        </p:spPr>
      </p:pic>
    </p:spTree>
    <p:extLst>
      <p:ext uri="{BB962C8B-B14F-4D97-AF65-F5344CB8AC3E}">
        <p14:creationId xmlns:p14="http://schemas.microsoft.com/office/powerpoint/2010/main" val="918304152"/>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B369AB7E-331B-68C8-9349-4159AD67D04B}"/>
              </a:ext>
            </a:extLst>
          </p:cNvPr>
          <p:cNvSpPr>
            <a:spLocks noGrp="1"/>
          </p:cNvSpPr>
          <p:nvPr>
            <p:ph type="title"/>
          </p:nvPr>
        </p:nvSpPr>
        <p:spPr/>
        <p:txBody>
          <a:bodyPr/>
          <a:lstStyle/>
          <a:p>
            <a:r>
              <a:rPr lang="en-US"/>
              <a:t>Case Study</a:t>
            </a:r>
          </a:p>
        </p:txBody>
      </p:sp>
      <p:pic>
        <p:nvPicPr>
          <p:cNvPr id="5" name="Content Placeholder 4">
            <a:extLst>
              <a:ext uri="{FF2B5EF4-FFF2-40B4-BE49-F238E27FC236}">
                <a16:creationId xmlns:a16="http://schemas.microsoft.com/office/drawing/2014/main" id="{B19313A6-843F-635A-F917-A7A876C60E7D}"/>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1042737" y="1752600"/>
            <a:ext cx="1866900" cy="2619375"/>
          </a:xfrm>
          <a:prstGeom prst="rect">
            <a:avLst/>
          </a:prstGeom>
          <a:noFill/>
        </p:spPr>
      </p:pic>
      <p:sp>
        <p:nvSpPr>
          <p:cNvPr id="4" name="Content Placeholder 3">
            <a:extLst>
              <a:ext uri="{FF2B5EF4-FFF2-40B4-BE49-F238E27FC236}">
                <a16:creationId xmlns:a16="http://schemas.microsoft.com/office/drawing/2014/main" id="{82573416-60AE-B76F-CBE2-BA78934791CD}"/>
              </a:ext>
            </a:extLst>
          </p:cNvPr>
          <p:cNvSpPr>
            <a:spLocks noGrp="1"/>
          </p:cNvSpPr>
          <p:nvPr>
            <p:ph sz="half" idx="2"/>
          </p:nvPr>
        </p:nvSpPr>
        <p:spPr/>
        <p:txBody>
          <a:bodyPr>
            <a:noAutofit/>
          </a:bodyPr>
          <a:lstStyle/>
          <a:p>
            <a:pPr marL="342900" marR="0" lvl="0" indent="-342900">
              <a:spcBef>
                <a:spcPct val="0"/>
              </a:spcBef>
              <a:spcAft>
                <a:spcPct val="0"/>
              </a:spcAft>
              <a:buFont typeface="Symbol" panose="05050102010706020507" pitchFamily="18" charset="2"/>
              <a:buChar char=""/>
            </a:pPr>
            <a:r>
              <a:rPr lang="en-US" sz="1600">
                <a:effectLst/>
                <a:latin typeface="Calibri" panose="020f0502020204030204" pitchFamily="34" charset="0"/>
                <a:ea typeface="Times New Roman" panose="02020603050405020304" pitchFamily="18" charset="0"/>
              </a:rPr>
              <a:t>Been with company few years</a:t>
            </a:r>
            <a:endParaRPr lang="en-US" sz="1600">
              <a:effectLst/>
              <a:latin typeface="Calibri" panose="020f0502020204030204" pitchFamily="34" charset="0"/>
              <a:ea typeface="Calibri" panose="020f0502020204030204" pitchFamily="34" charset="0"/>
            </a:endParaRPr>
          </a:p>
          <a:p>
            <a:pPr marL="342900" marR="0" lvl="0" indent="-342900">
              <a:spcBef>
                <a:spcPct val="0"/>
              </a:spcBef>
              <a:spcAft>
                <a:spcPct val="0"/>
              </a:spcAft>
              <a:buFont typeface="Symbol" panose="05050102010706020507" pitchFamily="18" charset="2"/>
              <a:buChar char=""/>
            </a:pPr>
            <a:r>
              <a:rPr lang="en-US" sz="1600">
                <a:effectLst/>
                <a:latin typeface="Calibri" panose="020f0502020204030204" pitchFamily="34" charset="0"/>
                <a:ea typeface="Times New Roman" panose="02020603050405020304" pitchFamily="18" charset="0"/>
              </a:rPr>
              <a:t>Has a medical marijuana card</a:t>
            </a:r>
            <a:endParaRPr lang="en-US" sz="1600">
              <a:effectLst/>
              <a:latin typeface="Calibri" panose="020f0502020204030204" pitchFamily="34" charset="0"/>
              <a:ea typeface="Calibri" panose="020f0502020204030204" pitchFamily="34" charset="0"/>
            </a:endParaRPr>
          </a:p>
          <a:p>
            <a:pPr marL="342900" marR="0" lvl="0" indent="-342900">
              <a:spcBef>
                <a:spcPct val="0"/>
              </a:spcBef>
              <a:spcAft>
                <a:spcPct val="0"/>
              </a:spcAft>
              <a:buFont typeface="Symbol" panose="05050102010706020507" pitchFamily="18" charset="2"/>
              <a:buChar char=""/>
            </a:pPr>
            <a:r>
              <a:rPr lang="en-US" sz="1600">
                <a:effectLst/>
                <a:latin typeface="Calibri" panose="020f0502020204030204" pitchFamily="34" charset="0"/>
                <a:ea typeface="Times New Roman" panose="02020603050405020304" pitchFamily="18" charset="0"/>
              </a:rPr>
              <a:t>Tardy, glassy eyed, mistake prone</a:t>
            </a:r>
            <a:endParaRPr lang="en-US" sz="1600">
              <a:effectLst/>
              <a:latin typeface="Calibri" panose="020f0502020204030204" pitchFamily="34" charset="0"/>
              <a:ea typeface="Calibri" panose="020f0502020204030204" pitchFamily="34" charset="0"/>
            </a:endParaRPr>
          </a:p>
          <a:p>
            <a:pPr marL="742315" marR="0">
              <a:spcBef>
                <a:spcPct val="0"/>
              </a:spcBef>
              <a:spcAft>
                <a:spcPct val="0"/>
              </a:spcAft>
            </a:pPr>
            <a:endParaRPr lang="en-US" sz="1600">
              <a:effectLst/>
              <a:latin typeface="Calibri" panose="020f0502020204030204" pitchFamily="34" charset="0"/>
              <a:ea typeface="Calibri" panose="020f0502020204030204" pitchFamily="34" charset="0"/>
            </a:endParaRPr>
          </a:p>
          <a:p>
            <a:pPr marL="0" marR="0" indent="0">
              <a:spcBef>
                <a:spcPct val="0"/>
              </a:spcBef>
              <a:spcAft>
                <a:spcPct val="0"/>
              </a:spcAft>
              <a:buNone/>
            </a:pPr>
            <a:r>
              <a:rPr lang="en-US" sz="1600">
                <a:effectLst/>
                <a:latin typeface="Calibri" panose="020f0502020204030204" pitchFamily="34" charset="0"/>
                <a:ea typeface="Calibri" panose="020f0502020204030204" pitchFamily="34" charset="0"/>
              </a:rPr>
              <a:t>  ACCIDENT:</a:t>
            </a:r>
          </a:p>
          <a:p>
            <a:pPr marL="0" marR="0" indent="0">
              <a:spcBef>
                <a:spcPct val="0"/>
              </a:spcBef>
              <a:spcAft>
                <a:spcPct val="0"/>
              </a:spcAft>
              <a:buNone/>
            </a:pPr>
            <a:endParaRPr lang="en-US" sz="1600">
              <a:effectLst/>
              <a:latin typeface="Calibri" panose="020f0502020204030204" pitchFamily="34" charset="0"/>
              <a:ea typeface="Calibri" panose="020f0502020204030204" pitchFamily="34" charset="0"/>
            </a:endParaRPr>
          </a:p>
          <a:p>
            <a:pPr marL="0" marR="0" indent="0">
              <a:spcBef>
                <a:spcPct val="0"/>
              </a:spcBef>
              <a:spcAft>
                <a:spcPct val="0"/>
              </a:spcAft>
              <a:buNone/>
            </a:pPr>
            <a:r>
              <a:rPr lang="en-US" sz="1600">
                <a:effectLst/>
                <a:latin typeface="Calibri" panose="020f0502020204030204" pitchFamily="34" charset="0"/>
                <a:ea typeface="Calibri" panose="020f0502020204030204" pitchFamily="34" charset="0"/>
              </a:rPr>
              <a:t>  In warehouse when a large plate of steel </a:t>
            </a:r>
          </a:p>
          <a:p>
            <a:pPr marL="0" marR="0" indent="0">
              <a:spcBef>
                <a:spcPct val="0"/>
              </a:spcBef>
              <a:spcAft>
                <a:spcPct val="0"/>
              </a:spcAft>
              <a:buNone/>
            </a:pPr>
            <a:r>
              <a:rPr lang="en-US" sz="1600">
                <a:latin typeface="Calibri" panose="020f0502020204030204" pitchFamily="34" charset="0"/>
                <a:ea typeface="Calibri" panose="020f0502020204030204" pitchFamily="34" charset="0"/>
              </a:rPr>
              <a:t>  he was moving landed on legs. </a:t>
            </a:r>
          </a:p>
          <a:p>
            <a:pPr marL="0" marR="0" indent="0">
              <a:spcBef>
                <a:spcPct val="0"/>
              </a:spcBef>
              <a:spcAft>
                <a:spcPct val="0"/>
              </a:spcAft>
              <a:buNone/>
            </a:pPr>
            <a:r>
              <a:rPr lang="en-US" sz="1600">
                <a:effectLst/>
                <a:latin typeface="Calibri" panose="020f0502020204030204" pitchFamily="34" charset="0"/>
                <a:ea typeface="Calibri" panose="020f0502020204030204" pitchFamily="34" charset="0"/>
              </a:rPr>
              <a:t>   </a:t>
            </a:r>
          </a:p>
          <a:p>
            <a:pPr marL="0" marR="0" indent="0">
              <a:spcBef>
                <a:spcPct val="0"/>
              </a:spcBef>
              <a:spcAft>
                <a:spcPct val="0"/>
              </a:spcAft>
              <a:buNone/>
            </a:pPr>
            <a:r>
              <a:rPr lang="en-US" sz="1600">
                <a:latin typeface="Calibri" panose="020f0502020204030204" pitchFamily="34" charset="0"/>
                <a:ea typeface="Calibri" panose="020f0502020204030204" pitchFamily="34" charset="0"/>
              </a:rPr>
              <a:t>  Rushed to LakeWest ED for treatment</a:t>
            </a:r>
          </a:p>
          <a:p>
            <a:pPr marL="0" marR="0" indent="0">
              <a:spcBef>
                <a:spcPct val="0"/>
              </a:spcBef>
              <a:spcAft>
                <a:spcPct val="0"/>
              </a:spcAft>
              <a:buNone/>
            </a:pPr>
            <a:r>
              <a:rPr lang="en-US" sz="1600">
                <a:latin typeface="Calibri" panose="020f0502020204030204" pitchFamily="34" charset="0"/>
                <a:ea typeface="Calibri" panose="020f0502020204030204" pitchFamily="34" charset="0"/>
              </a:rPr>
              <a:t>  </a:t>
            </a:r>
          </a:p>
          <a:p>
            <a:pPr marL="0" marR="0" indent="0">
              <a:spcBef>
                <a:spcPct val="0"/>
              </a:spcBef>
              <a:spcAft>
                <a:spcPct val="0"/>
              </a:spcAft>
              <a:buNone/>
            </a:pPr>
            <a:r>
              <a:rPr lang="en-US" sz="1600">
                <a:effectLst/>
                <a:latin typeface="Calibri" panose="020f0502020204030204" pitchFamily="34" charset="0"/>
                <a:ea typeface="Calibri" panose="020f0502020204030204" pitchFamily="34" charset="0"/>
              </a:rPr>
              <a:t>  Told co-worker couldn’t pass drug test</a:t>
            </a:r>
          </a:p>
          <a:p>
            <a:pPr marL="0" marR="0" indent="0">
              <a:spcBef>
                <a:spcPct val="0"/>
              </a:spcBef>
              <a:spcAft>
                <a:spcPct val="0"/>
              </a:spcAft>
              <a:buNone/>
            </a:pPr>
            <a:r>
              <a:rPr lang="en-US" sz="1600">
                <a:latin typeface="Calibri" panose="020f0502020204030204" pitchFamily="34" charset="0"/>
                <a:ea typeface="Calibri" panose="020f0502020204030204" pitchFamily="34" charset="0"/>
              </a:rPr>
              <a:t>  </a:t>
            </a:r>
          </a:p>
          <a:p>
            <a:pPr marL="0" marR="0" indent="0">
              <a:spcBef>
                <a:spcPct val="0"/>
              </a:spcBef>
              <a:spcAft>
                <a:spcPct val="0"/>
              </a:spcAft>
              <a:buNone/>
            </a:pPr>
            <a:r>
              <a:rPr lang="en-US" sz="1600">
                <a:effectLst/>
                <a:latin typeface="Calibri" panose="020f0502020204030204" pitchFamily="34" charset="0"/>
                <a:ea typeface="Calibri" panose="020f0502020204030204" pitchFamily="34" charset="0"/>
              </a:rPr>
              <a:t>  Accident report completed</a:t>
            </a:r>
            <a:br>
              <a:rPr lang="en-US" sz="1600">
                <a:effectLst/>
                <a:latin typeface="Calibri" panose="020f0502020204030204" pitchFamily="34" charset="0"/>
                <a:ea typeface="Calibri" panose="020f0502020204030204" pitchFamily="34" charset="0"/>
              </a:rPr>
            </a:br>
            <a:r>
              <a:rPr lang="en-US" sz="1600">
                <a:effectLst/>
                <a:latin typeface="Calibri" panose="020f0502020204030204" pitchFamily="34" charset="0"/>
                <a:ea typeface="Calibri" panose="020f0502020204030204" pitchFamily="34" charset="0"/>
              </a:rPr>
              <a:t>  </a:t>
            </a:r>
          </a:p>
          <a:p>
            <a:pPr marL="0" marR="0" indent="0">
              <a:spcBef>
                <a:spcPct val="0"/>
              </a:spcBef>
              <a:spcAft>
                <a:spcPct val="0"/>
              </a:spcAft>
              <a:buNone/>
            </a:pPr>
            <a:r>
              <a:rPr lang="en-US" sz="1600">
                <a:latin typeface="Calibri" panose="020f0502020204030204" pitchFamily="34" charset="0"/>
                <a:ea typeface="Calibri" panose="020f0502020204030204" pitchFamily="34" charset="0"/>
              </a:rPr>
              <a:t>  Drug Test:  </a:t>
            </a:r>
          </a:p>
          <a:p>
            <a:pPr marL="0" marR="0" indent="0">
              <a:spcBef>
                <a:spcPct val="0"/>
              </a:spcBef>
              <a:spcAft>
                <a:spcPct val="0"/>
              </a:spcAft>
              <a:buNone/>
            </a:pPr>
            <a:r>
              <a:rPr lang="en-US" sz="1600">
                <a:latin typeface="Calibri" panose="020f0502020204030204" pitchFamily="34" charset="0"/>
                <a:ea typeface="Calibri" panose="020f0502020204030204" pitchFamily="34" charset="0"/>
              </a:rPr>
              <a:t>  Cannot pee—not administered day of </a:t>
            </a:r>
          </a:p>
          <a:p>
            <a:pPr marL="0" marR="0" indent="0">
              <a:spcBef>
                <a:spcPct val="0"/>
              </a:spcBef>
              <a:spcAft>
                <a:spcPct val="0"/>
              </a:spcAft>
              <a:buNone/>
            </a:pPr>
            <a:r>
              <a:rPr lang="en-US" sz="1600">
                <a:latin typeface="Calibri" panose="020f0502020204030204" pitchFamily="34" charset="0"/>
                <a:ea typeface="Calibri" panose="020f0502020204030204" pitchFamily="34" charset="0"/>
              </a:rPr>
              <a:t>   injury;  6 days later—Positive </a:t>
            </a:r>
          </a:p>
          <a:p>
            <a:pPr marL="0" marR="0" indent="0">
              <a:spcBef>
                <a:spcPct val="0"/>
              </a:spcBef>
              <a:spcAft>
                <a:spcPct val="0"/>
              </a:spcAft>
              <a:buNone/>
            </a:pPr>
            <a:r>
              <a:rPr lang="en-US" sz="1600">
                <a:latin typeface="Calibri" panose="020f0502020204030204" pitchFamily="34" charset="0"/>
              </a:rPr>
              <a:t>   </a:t>
            </a:r>
          </a:p>
          <a:p>
            <a:pPr marL="0" marR="0" indent="0">
              <a:spcBef>
                <a:spcPct val="0"/>
              </a:spcBef>
              <a:spcAft>
                <a:spcPct val="0"/>
              </a:spcAft>
              <a:buNone/>
            </a:pPr>
            <a:r>
              <a:rPr lang="en-US" sz="1600">
                <a:latin typeface="Calibri" panose="020f0502020204030204" pitchFamily="34" charset="0"/>
              </a:rPr>
              <a:t>   Off work</a:t>
            </a:r>
          </a:p>
          <a:p>
            <a:pPr marL="0" marR="0" indent="0">
              <a:spcBef>
                <a:spcPct val="0"/>
              </a:spcBef>
              <a:spcAft>
                <a:spcPct val="0"/>
              </a:spcAft>
              <a:buNone/>
            </a:pPr>
            <a:r>
              <a:rPr lang="en-US" sz="1600">
                <a:latin typeface="Calibri" panose="020f0502020204030204" pitchFamily="34" charset="0"/>
              </a:rPr>
              <a:t>   Termed – Drug Policy Violation</a:t>
            </a:r>
            <a:endParaRPr lang="en-US" sz="1600"/>
          </a:p>
        </p:txBody>
      </p:sp>
    </p:spTree>
    <p:extLst>
      <p:ext uri="{BB962C8B-B14F-4D97-AF65-F5344CB8AC3E}">
        <p14:creationId xmlns:p14="http://schemas.microsoft.com/office/powerpoint/2010/main" val="2395264967"/>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B33ED96B-CB68-0905-0C33-EF096AF40000}"/>
              </a:ext>
            </a:extLst>
          </p:cNvPr>
          <p:cNvSpPr>
            <a:spLocks noGrp="1"/>
          </p:cNvSpPr>
          <p:nvPr>
            <p:ph type="title"/>
          </p:nvPr>
        </p:nvSpPr>
        <p:spPr/>
        <p:txBody>
          <a:bodyPr/>
          <a:lstStyle/>
          <a:p>
            <a:r>
              <a:rPr lang="en-US"/>
              <a:t>Workers’ Comp Claim</a:t>
            </a:r>
          </a:p>
        </p:txBody>
      </p:sp>
      <p:sp>
        <p:nvSpPr>
          <p:cNvPr id="3" name="Content Placeholder 2"/>
          <p:cNvSpPr>
            <a:spLocks noGrp="1"/>
          </p:cNvSpPr>
          <p:nvPr>
            <p:ph idx="1"/>
          </p:nvPr>
        </p:nvSpPr>
        <p:spPr/>
        <p:txBody>
          <a:bodyPr>
            <a:normAutofit fontScale="92500" lnSpcReduction="10000"/>
          </a:bodyPr>
          <a:lstStyle/>
          <a:p>
            <a:pPr marL="114300" indent="0">
              <a:buNone/>
            </a:pPr>
            <a:r>
              <a:rPr lang="en-US" sz="2000" u="sng"/>
              <a:t>Employee</a:t>
            </a:r>
            <a:r>
              <a:rPr lang="en-US" sz="2000"/>
              <a:t>:</a:t>
            </a:r>
          </a:p>
          <a:p>
            <a:pPr marL="114300" indent="0">
              <a:buNone/>
            </a:pPr>
            <a:endParaRPr lang="en-US" sz="2000"/>
          </a:p>
          <a:p>
            <a:pPr marL="0" indent="0">
              <a:spcBef>
                <a:spcPct val="0"/>
              </a:spcBef>
              <a:buNone/>
            </a:pPr>
            <a:r>
              <a:rPr lang="en-US" sz="2000"/>
              <a:t>   Injured on job</a:t>
            </a:r>
          </a:p>
          <a:p>
            <a:pPr marL="0" indent="0">
              <a:spcBef>
                <a:spcPct val="0"/>
              </a:spcBef>
              <a:buNone/>
            </a:pPr>
            <a:r>
              <a:rPr lang="en-US" sz="2000"/>
              <a:t>   Medical Marijuana Card</a:t>
            </a:r>
          </a:p>
          <a:p>
            <a:pPr marL="0" indent="0">
              <a:spcBef>
                <a:spcPct val="0"/>
              </a:spcBef>
              <a:buNone/>
            </a:pPr>
            <a:r>
              <a:rPr lang="en-US" sz="2000"/>
              <a:t>   Crush injury caused by accident</a:t>
            </a:r>
          </a:p>
          <a:p>
            <a:pPr marL="0" indent="0">
              <a:spcBef>
                <a:spcPct val="0"/>
              </a:spcBef>
              <a:buNone/>
            </a:pPr>
            <a:endParaRPr lang="en-US" sz="2000"/>
          </a:p>
          <a:p>
            <a:pPr marL="0" indent="0">
              <a:spcBef>
                <a:spcPct val="0"/>
              </a:spcBef>
              <a:buNone/>
            </a:pPr>
            <a:r>
              <a:rPr lang="en-US" sz="2000"/>
              <a:t>   </a:t>
            </a:r>
            <a:r>
              <a:rPr lang="en-US" sz="2000" u="sng"/>
              <a:t>Employer</a:t>
            </a:r>
            <a:r>
              <a:rPr lang="en-US" sz="2000"/>
              <a:t>:</a:t>
            </a:r>
          </a:p>
          <a:p>
            <a:pPr marL="0" indent="0">
              <a:spcBef>
                <a:spcPct val="0"/>
              </a:spcBef>
              <a:buNone/>
            </a:pPr>
            <a:endParaRPr lang="en-US" sz="2000"/>
          </a:p>
          <a:p>
            <a:pPr marL="0" indent="0">
              <a:spcBef>
                <a:spcPct val="0"/>
              </a:spcBef>
              <a:buNone/>
            </a:pPr>
            <a:r>
              <a:rPr lang="en-US" sz="2000"/>
              <a:t>   Rebuttable Presumption Defense?</a:t>
            </a:r>
          </a:p>
          <a:p>
            <a:pPr marL="0" indent="0">
              <a:spcBef>
                <a:spcPct val="0"/>
              </a:spcBef>
              <a:buNone/>
            </a:pPr>
            <a:r>
              <a:rPr lang="en-US" sz="2000"/>
              <a:t>   (b) The employee, through a qualifying chemical test administered      </a:t>
            </a:r>
          </a:p>
          <a:p>
            <a:pPr marL="0" indent="0">
              <a:spcBef>
                <a:spcPct val="0"/>
              </a:spcBef>
              <a:buNone/>
            </a:pPr>
            <a:r>
              <a:rPr lang="en-US" sz="2000"/>
              <a:t>   </a:t>
            </a:r>
            <a:r>
              <a:rPr lang="en-US" sz="2000" b="1"/>
              <a:t>within thirty-two hours of an injury</a:t>
            </a:r>
            <a:r>
              <a:rPr lang="en-US" sz="2000"/>
              <a:t>, is determined to have one of the </a:t>
            </a:r>
          </a:p>
          <a:p>
            <a:pPr marL="0" indent="0">
              <a:spcBef>
                <a:spcPct val="0"/>
              </a:spcBef>
              <a:buNone/>
            </a:pPr>
            <a:r>
              <a:rPr lang="en-US" sz="2000"/>
              <a:t>   following controlled substances not </a:t>
            </a:r>
            <a:r>
              <a:rPr lang="en-US" sz="2000" b="1"/>
              <a:t>prescribed </a:t>
            </a:r>
            <a:r>
              <a:rPr lang="en-US" sz="2000"/>
              <a:t>by the employee’s </a:t>
            </a:r>
          </a:p>
          <a:p>
            <a:pPr marL="0" indent="0">
              <a:spcBef>
                <a:spcPct val="0"/>
              </a:spcBef>
              <a:buNone/>
            </a:pPr>
            <a:r>
              <a:rPr lang="en-US" sz="2000"/>
              <a:t>   physician in the employee’s system that tests above the following </a:t>
            </a:r>
          </a:p>
          <a:p>
            <a:pPr marL="0" indent="0">
              <a:spcBef>
                <a:spcPct val="0"/>
              </a:spcBef>
              <a:buNone/>
            </a:pPr>
            <a:r>
              <a:rPr lang="en-US" sz="2000"/>
              <a:t>   levels:</a:t>
            </a:r>
          </a:p>
          <a:p>
            <a:pPr marL="0" indent="0">
              <a:spcBef>
                <a:spcPct val="0"/>
              </a:spcBef>
              <a:buNone/>
            </a:pPr>
            <a:endParaRPr lang="en-US" sz="2000"/>
          </a:p>
          <a:p>
            <a:pPr marL="0" indent="0">
              <a:spcBef>
                <a:spcPct val="0"/>
              </a:spcBef>
              <a:buNone/>
            </a:pPr>
            <a:r>
              <a:rPr lang="en-US" sz="2000"/>
              <a:t>  (ii) For cannabinoids, fifty nanograms per milliliter of urine</a:t>
            </a:r>
          </a:p>
          <a:p>
            <a:pPr marL="0" indent="0">
              <a:spcBef>
                <a:spcPct val="0"/>
              </a:spcBef>
              <a:buNone/>
            </a:pPr>
            <a:r>
              <a:rPr lang="en-US" sz="3600"/>
              <a:t> </a:t>
            </a:r>
          </a:p>
        </p:txBody>
      </p:sp>
    </p:spTree>
    <p:extLst>
      <p:ext uri="{BB962C8B-B14F-4D97-AF65-F5344CB8AC3E}">
        <p14:creationId xmlns:p14="http://schemas.microsoft.com/office/powerpoint/2010/main" val="3011725938"/>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1BA1B654-9DEA-01BB-58E5-9838203046F7}"/>
              </a:ext>
            </a:extLst>
          </p:cNvPr>
          <p:cNvSpPr>
            <a:spLocks noGrp="1"/>
          </p:cNvSpPr>
          <p:nvPr>
            <p:ph type="title"/>
          </p:nvPr>
        </p:nvSpPr>
        <p:spPr/>
        <p:txBody>
          <a:bodyPr/>
          <a:lstStyle/>
          <a:p>
            <a:pPr algn="ctr"/>
            <a:r>
              <a:rPr lang="en-US"/>
              <a:t>Disability Benefits</a:t>
            </a:r>
          </a:p>
        </p:txBody>
      </p:sp>
      <p:sp>
        <p:nvSpPr>
          <p:cNvPr id="3" name="Content Placeholder 2"/>
          <p:cNvSpPr>
            <a:spLocks noGrp="1"/>
          </p:cNvSpPr>
          <p:nvPr>
            <p:ph idx="1"/>
          </p:nvPr>
        </p:nvSpPr>
        <p:spPr/>
        <p:txBody>
          <a:bodyPr>
            <a:normAutofit fontScale="92500" lnSpcReduction="20000"/>
          </a:bodyPr>
          <a:lstStyle/>
          <a:p>
            <a:pPr marL="114300" indent="0">
              <a:spcBef>
                <a:spcPct val="0"/>
              </a:spcBef>
              <a:buNone/>
            </a:pPr>
            <a:r>
              <a:rPr lang="en-US" sz="2000" b="1" u="sng"/>
              <a:t>Employee</a:t>
            </a:r>
            <a:r>
              <a:rPr lang="en-US" sz="2000"/>
              <a:t>:</a:t>
            </a:r>
          </a:p>
          <a:p>
            <a:pPr marL="114300" indent="0">
              <a:spcBef>
                <a:spcPct val="0"/>
              </a:spcBef>
              <a:buNone/>
            </a:pPr>
            <a:endParaRPr lang="en-US" sz="2000"/>
          </a:p>
          <a:p>
            <a:pPr marL="114300" indent="0">
              <a:spcBef>
                <a:spcPct val="0"/>
              </a:spcBef>
              <a:buNone/>
            </a:pPr>
            <a:r>
              <a:rPr lang="en-US" sz="2000"/>
              <a:t>Medco-14 – disabled by crush injury</a:t>
            </a:r>
          </a:p>
          <a:p>
            <a:pPr marL="114300" indent="0">
              <a:spcBef>
                <a:spcPct val="0"/>
              </a:spcBef>
              <a:buNone/>
            </a:pPr>
            <a:endParaRPr lang="en-US" sz="2000"/>
          </a:p>
          <a:p>
            <a:pPr marL="114300" indent="0">
              <a:spcBef>
                <a:spcPct val="0"/>
              </a:spcBef>
              <a:buNone/>
            </a:pPr>
            <a:r>
              <a:rPr lang="en-US" sz="2000" b="1" u="sng"/>
              <a:t>Employer</a:t>
            </a:r>
            <a:r>
              <a:rPr lang="en-US" sz="2000"/>
              <a:t>:</a:t>
            </a:r>
          </a:p>
          <a:p>
            <a:pPr marL="114300" indent="0">
              <a:spcBef>
                <a:spcPct val="0"/>
              </a:spcBef>
              <a:buNone/>
            </a:pPr>
            <a:endParaRPr lang="en-US" sz="2000"/>
          </a:p>
          <a:p>
            <a:pPr marL="114300" indent="0">
              <a:spcBef>
                <a:spcPct val="0"/>
              </a:spcBef>
              <a:buNone/>
            </a:pPr>
            <a:r>
              <a:rPr lang="en-US" sz="2000"/>
              <a:t>Fired.  No TTD?</a:t>
            </a:r>
          </a:p>
          <a:p>
            <a:pPr marL="114300" indent="0">
              <a:spcBef>
                <a:spcPct val="0"/>
              </a:spcBef>
              <a:buNone/>
            </a:pPr>
            <a:endParaRPr lang="en-US" sz="2000"/>
          </a:p>
          <a:p>
            <a:pPr marL="114300" indent="0">
              <a:spcBef>
                <a:spcPct val="0"/>
              </a:spcBef>
              <a:buNone/>
            </a:pPr>
            <a:r>
              <a:rPr lang="en-US" sz="2000"/>
              <a:t>RE 4123.56</a:t>
            </a:r>
          </a:p>
          <a:p>
            <a:pPr marL="114300" indent="0">
              <a:spcBef>
                <a:spcPct val="0"/>
              </a:spcBef>
              <a:buNone/>
            </a:pPr>
            <a:endParaRPr lang="en-US" sz="2000"/>
          </a:p>
          <a:p>
            <a:pPr marL="114300" indent="0">
              <a:spcBef>
                <a:spcPct val="0"/>
              </a:spcBef>
              <a:buNone/>
            </a:pPr>
            <a:r>
              <a:rPr lang="en-US" sz="2000" b="1"/>
              <a:t>(F) If an employee is unable to work or suffers a wage loss as the direct result of an impairment arising from an injury or occupational disease, the employee is entitled to receive compensation under this section</a:t>
            </a:r>
            <a:r>
              <a:rPr lang="en-US" sz="2000"/>
              <a:t>, provided the employee is otherwise qualified.  If an employee is not working or has suffered a wage loss as the direct result of reasons unrelated to the allowed injury or occupational disease, the employee is not eligible to receive compensation under this section.  It is the intent of the general assembly to supersede any previous judicial decision that applied the doctrine of voluntary abandonment to a claim brought under this section.  </a:t>
            </a:r>
            <a:r>
              <a:rPr lang="en-US" sz="2000" i="1"/>
              <a:t>R.C. §4123.56</a:t>
            </a:r>
          </a:p>
        </p:txBody>
      </p:sp>
    </p:spTree>
    <p:extLst>
      <p:ext uri="{BB962C8B-B14F-4D97-AF65-F5344CB8AC3E}">
        <p14:creationId xmlns:p14="http://schemas.microsoft.com/office/powerpoint/2010/main" val="1776011022"/>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B8D7A050-BD27-0017-5EC7-81DE9E56A5C3}"/>
              </a:ext>
            </a:extLst>
          </p:cNvPr>
          <p:cNvSpPr>
            <a:spLocks noGrp="1"/>
          </p:cNvSpPr>
          <p:nvPr>
            <p:ph type="title"/>
          </p:nvPr>
        </p:nvSpPr>
        <p:spPr/>
        <p:txBody>
          <a:bodyPr/>
          <a:lstStyle/>
          <a:p>
            <a:pPr algn="ctr"/>
            <a:r>
              <a:rPr lang="en-US"/>
              <a:t>Loses Job</a:t>
            </a:r>
          </a:p>
        </p:txBody>
      </p:sp>
      <p:sp>
        <p:nvSpPr>
          <p:cNvPr id="3" name="Content Placeholder 2"/>
          <p:cNvSpPr>
            <a:spLocks noGrp="1"/>
          </p:cNvSpPr>
          <p:nvPr>
            <p:ph idx="1"/>
          </p:nvPr>
        </p:nvSpPr>
        <p:spPr/>
        <p:txBody>
          <a:bodyPr>
            <a:normAutofit/>
          </a:bodyPr>
          <a:lstStyle/>
          <a:p>
            <a:pPr marL="114300" indent="0">
              <a:spcBef>
                <a:spcPct val="0"/>
              </a:spcBef>
              <a:buNone/>
            </a:pPr>
            <a:r>
              <a:rPr lang="en-US" sz="2800" b="1"/>
              <a:t>Employee</a:t>
            </a:r>
            <a:r>
              <a:rPr lang="en-US" sz="2800"/>
              <a:t>:</a:t>
            </a:r>
          </a:p>
          <a:p>
            <a:pPr marL="114300" indent="0">
              <a:spcBef>
                <a:spcPct val="0"/>
              </a:spcBef>
              <a:buNone/>
            </a:pPr>
            <a:endParaRPr lang="en-US" sz="2800"/>
          </a:p>
          <a:p>
            <a:pPr marL="114300" indent="0">
              <a:spcBef>
                <a:spcPct val="0"/>
              </a:spcBef>
              <a:buNone/>
            </a:pPr>
            <a:r>
              <a:rPr lang="en-US" sz="2800"/>
              <a:t>ADA Discrimination</a:t>
            </a:r>
          </a:p>
          <a:p>
            <a:pPr marL="114300" indent="0">
              <a:spcBef>
                <a:spcPct val="0"/>
              </a:spcBef>
              <a:buNone/>
            </a:pPr>
            <a:r>
              <a:rPr lang="en-US" sz="2800"/>
              <a:t>Ohio</a:t>
            </a:r>
          </a:p>
          <a:p>
            <a:pPr marL="114300" indent="0">
              <a:spcBef>
                <a:spcPct val="0"/>
              </a:spcBef>
              <a:buNone/>
            </a:pPr>
            <a:endParaRPr lang="en-US" sz="2800"/>
          </a:p>
          <a:p>
            <a:pPr marL="114300" indent="0">
              <a:spcBef>
                <a:spcPct val="0"/>
              </a:spcBef>
              <a:buNone/>
            </a:pPr>
            <a:r>
              <a:rPr lang="en-US" sz="2800" b="1"/>
              <a:t>Employer</a:t>
            </a:r>
            <a:r>
              <a:rPr lang="en-US" sz="2800"/>
              <a:t>:</a:t>
            </a:r>
          </a:p>
          <a:p>
            <a:pPr marL="114300" indent="0">
              <a:spcBef>
                <a:spcPct val="0"/>
              </a:spcBef>
              <a:buNone/>
            </a:pPr>
            <a:endParaRPr lang="en-US" sz="2800"/>
          </a:p>
          <a:p>
            <a:pPr marL="114300" indent="0">
              <a:spcBef>
                <a:spcPct val="0"/>
              </a:spcBef>
              <a:buNone/>
            </a:pPr>
            <a:r>
              <a:rPr lang="en-US" sz="2800"/>
              <a:t>Zero Tolerance</a:t>
            </a:r>
          </a:p>
          <a:p>
            <a:pPr marL="114300" indent="0">
              <a:spcBef>
                <a:spcPct val="0"/>
              </a:spcBef>
              <a:buNone/>
            </a:pPr>
            <a:r>
              <a:rPr lang="en-US" sz="2800"/>
              <a:t>Illegal Controlled Substance under Federal Law</a:t>
            </a:r>
          </a:p>
          <a:p>
            <a:pPr marL="114300" indent="0">
              <a:spcBef>
                <a:spcPct val="0"/>
              </a:spcBef>
              <a:buNone/>
            </a:pPr>
            <a:r>
              <a:rPr lang="en-US" sz="2800"/>
              <a:t>Drug Use not Disability</a:t>
            </a:r>
          </a:p>
        </p:txBody>
      </p:sp>
    </p:spTree>
    <p:extLst>
      <p:ext uri="{BB962C8B-B14F-4D97-AF65-F5344CB8AC3E}">
        <p14:creationId xmlns:p14="http://schemas.microsoft.com/office/powerpoint/2010/main" val="3120144418"/>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2A494DD7-24E0-589F-8F7F-E0F2D3613A1D}"/>
              </a:ext>
            </a:extLst>
          </p:cNvPr>
          <p:cNvSpPr>
            <a:spLocks noGrp="1"/>
          </p:cNvSpPr>
          <p:nvPr>
            <p:ph type="title"/>
          </p:nvPr>
        </p:nvSpPr>
        <p:spPr/>
        <p:txBody>
          <a:bodyPr/>
          <a:lstStyle/>
          <a:p>
            <a:pPr algn="ctr"/>
            <a:r>
              <a:rPr lang="en-US" u="sng"/>
              <a:t>RECAP</a:t>
            </a:r>
          </a:p>
        </p:txBody>
      </p:sp>
      <p:sp>
        <p:nvSpPr>
          <p:cNvPr id="3" name="Content Placeholder 2"/>
          <p:cNvSpPr>
            <a:spLocks noGrp="1"/>
          </p:cNvSpPr>
          <p:nvPr>
            <p:ph idx="1"/>
          </p:nvPr>
        </p:nvSpPr>
        <p:spPr>
          <a:xfrm>
            <a:off x="76200" y="1219200"/>
            <a:ext cx="7620000" cy="5181600"/>
          </a:xfrm>
        </p:spPr>
        <p:txBody>
          <a:bodyPr>
            <a:normAutofit/>
          </a:bodyPr>
          <a:lstStyle/>
          <a:p>
            <a:pPr marL="0">
              <a:spcBef>
                <a:spcPct val="0"/>
              </a:spcBef>
            </a:pPr>
            <a:endParaRPr lang="en-US" sz="4000"/>
          </a:p>
          <a:p>
            <a:pPr marL="0">
              <a:spcBef>
                <a:spcPct val="0"/>
              </a:spcBef>
            </a:pPr>
            <a:r>
              <a:rPr lang="en-US" sz="4000"/>
              <a:t>Drug-Free Workplace Programs</a:t>
            </a:r>
          </a:p>
          <a:p>
            <a:pPr marL="0" indent="0">
              <a:spcBef>
                <a:spcPct val="0"/>
              </a:spcBef>
              <a:buNone/>
            </a:pPr>
            <a:r>
              <a:rPr lang="en-US" sz="4000"/>
              <a:t>  </a:t>
            </a:r>
            <a:r>
              <a:rPr lang="en-US" sz="4000">
                <a:solidFill>
                  <a:srgbClr val="FF0000"/>
                </a:solidFill>
              </a:rPr>
              <a:t>Still Control</a:t>
            </a:r>
          </a:p>
          <a:p>
            <a:pPr marL="0">
              <a:spcBef>
                <a:spcPct val="0"/>
              </a:spcBef>
            </a:pPr>
            <a:endParaRPr lang="en-US" sz="4000">
              <a:solidFill>
                <a:srgbClr val="FF0000"/>
              </a:solidFill>
            </a:endParaRPr>
          </a:p>
          <a:p>
            <a:pPr marL="0">
              <a:spcBef>
                <a:spcPct val="0"/>
              </a:spcBef>
            </a:pPr>
            <a:r>
              <a:rPr lang="en-US" sz="4000">
                <a:solidFill>
                  <a:srgbClr val="FF0000"/>
                </a:solidFill>
              </a:rPr>
              <a:t>NO </a:t>
            </a:r>
            <a:r>
              <a:rPr lang="en-US" sz="4000"/>
              <a:t>FMLA/ADA ACCOMODATION</a:t>
            </a:r>
          </a:p>
          <a:p>
            <a:pPr marL="0">
              <a:spcBef>
                <a:spcPct val="0"/>
              </a:spcBef>
            </a:pPr>
            <a:endParaRPr lang="en-US" sz="4000"/>
          </a:p>
          <a:p>
            <a:pPr marL="0">
              <a:spcBef>
                <a:spcPct val="0"/>
              </a:spcBef>
            </a:pPr>
            <a:r>
              <a:rPr lang="en-US" sz="4000"/>
              <a:t>Employer </a:t>
            </a:r>
            <a:r>
              <a:rPr lang="en-US" sz="4000">
                <a:solidFill>
                  <a:srgbClr val="FF0000"/>
                </a:solidFill>
              </a:rPr>
              <a:t>CAN FIRE </a:t>
            </a:r>
            <a:r>
              <a:rPr lang="en-US" sz="4000"/>
              <a:t>for Medical </a:t>
            </a:r>
          </a:p>
          <a:p>
            <a:pPr marL="0" indent="0">
              <a:spcBef>
                <a:spcPct val="0"/>
              </a:spcBef>
              <a:buNone/>
            </a:pPr>
            <a:r>
              <a:rPr lang="en-US" sz="4000"/>
              <a:t>  Marijuana Use</a:t>
            </a:r>
          </a:p>
          <a:p>
            <a:pPr marL="114300" indent="0" algn="ctr">
              <a:buNone/>
            </a:pPr>
            <a:endParaRPr lang="en-US" sz="4000"/>
          </a:p>
          <a:p>
            <a:pPr marL="114300" indent="0" algn="ctr">
              <a:buNone/>
            </a:pPr>
            <a:endParaRPr lang="en-US" sz="4000"/>
          </a:p>
          <a:p>
            <a:pPr marL="114300" indent="0" algn="ctr">
              <a:buNone/>
            </a:pPr>
            <a:endParaRPr lang="en-US" sz="4000"/>
          </a:p>
          <a:p>
            <a:pPr marL="114300" indent="0" algn="ctr">
              <a:buNone/>
            </a:pPr>
            <a:endParaRPr lang="en-US" sz="4000">
              <a:solidFill>
                <a:srgbClr val="FF0000"/>
              </a:solidFill>
            </a:endParaRPr>
          </a:p>
        </p:txBody>
      </p:sp>
    </p:spTree>
    <p:extLst>
      <p:ext uri="{BB962C8B-B14F-4D97-AF65-F5344CB8AC3E}">
        <p14:creationId xmlns:p14="http://schemas.microsoft.com/office/powerpoint/2010/main" val="156306176"/>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TextBox 2">
            <a:extLst>
              <a:ext uri="{FF2B5EF4-FFF2-40B4-BE49-F238E27FC236}">
                <a16:creationId xmlns:a16="http://schemas.microsoft.com/office/drawing/2014/main" id="{109D1E77-5F09-E8B7-9BE7-0F272967D2F7}"/>
              </a:ext>
            </a:extLst>
          </p:cNvPr>
          <p:cNvSpPr txBox="1"/>
          <p:nvPr/>
        </p:nvSpPr>
        <p:spPr>
          <a:xfrm>
            <a:off x="304800" y="1066800"/>
            <a:ext cx="7848600" cy="3046988"/>
          </a:xfrm>
          <a:prstGeom prst="rect">
            <a:avLst/>
          </a:prstGeom>
          <a:noFill/>
        </p:spPr>
        <p:txBody>
          <a:bodyPr wrap="square">
            <a:spAutoFit/>
          </a:bodyPr>
          <a:lstStyle/>
          <a:p>
            <a:endParaRPr lang="en-US" sz="3200"/>
          </a:p>
          <a:p>
            <a:pPr marL="457200" indent="-457200">
              <a:buFont typeface="Arial" pitchFamily="34" charset="0"/>
              <a:buChar char="•"/>
            </a:pPr>
            <a:r>
              <a:rPr lang="en-US" sz="3200"/>
              <a:t>“</a:t>
            </a:r>
            <a:r>
              <a:rPr lang="en-US" sz="3200">
                <a:solidFill>
                  <a:srgbClr val="FF0000"/>
                </a:solidFill>
              </a:rPr>
              <a:t>JUST CAUSE</a:t>
            </a:r>
            <a:r>
              <a:rPr lang="en-US" sz="3200"/>
              <a:t>” If DFWP or Zero Tolerance Policy</a:t>
            </a:r>
          </a:p>
          <a:p>
            <a:pPr indent="0">
              <a:buNone/>
            </a:pPr>
            <a:endParaRPr lang="en-US" sz="3200"/>
          </a:p>
          <a:p>
            <a:pPr marL="457200" indent="-457200">
              <a:buFont typeface="Arial" pitchFamily="34" charset="0"/>
              <a:buChar char="•"/>
            </a:pPr>
            <a:r>
              <a:rPr lang="en-US" sz="3200">
                <a:solidFill>
                  <a:srgbClr val="FF0000"/>
                </a:solidFill>
              </a:rPr>
              <a:t>NO CHANGE </a:t>
            </a:r>
            <a:r>
              <a:rPr lang="en-US" sz="3200"/>
              <a:t>as to the Rebuttable  Presumption Defense</a:t>
            </a:r>
          </a:p>
        </p:txBody>
      </p:sp>
    </p:spTree>
    <p:extLst>
      <p:ext uri="{BB962C8B-B14F-4D97-AF65-F5344CB8AC3E}">
        <p14:creationId xmlns:p14="http://schemas.microsoft.com/office/powerpoint/2010/main" val="489240687"/>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pPr algn="ctr"/>
            <a:r>
              <a:rPr lang="en-US"/>
              <a:t>YOUR QUESTIONS</a:t>
            </a:r>
          </a:p>
        </p:txBody>
      </p:sp>
      <p:sp>
        <p:nvSpPr>
          <p:cNvPr id="4" name="Content Placeholder 3">
            <a:extLst>
              <a:ext uri="{FF2B5EF4-FFF2-40B4-BE49-F238E27FC236}">
                <a16:creationId xmlns:a16="http://schemas.microsoft.com/office/drawing/2014/main" id="{F7281C92-7B63-878C-A812-54A4DB3F2A8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89117368"/>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pPr algn="ctr"/>
            <a:r>
              <a:rPr lang="en-US"/>
              <a:t>THE END</a:t>
            </a:r>
          </a:p>
        </p:txBody>
      </p:sp>
      <p:sp>
        <p:nvSpPr>
          <p:cNvPr id="4" name="Content Placeholder 3">
            <a:extLst>
              <a:ext uri="{FF2B5EF4-FFF2-40B4-BE49-F238E27FC236}">
                <a16:creationId xmlns:a16="http://schemas.microsoft.com/office/drawing/2014/main" id="{C88FAA6C-BC50-EBB3-1A64-748869735335}"/>
              </a:ext>
            </a:extLst>
          </p:cNvPr>
          <p:cNvSpPr>
            <a:spLocks noGrp="1"/>
          </p:cNvSpPr>
          <p:nvPr>
            <p:ph idx="1"/>
          </p:nvPr>
        </p:nvSpPr>
        <p:spPr/>
        <p:txBody>
          <a:bodyPr/>
          <a:lstStyle/>
          <a:p>
            <a:endParaRPr lang="en-US"/>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19200" y="2271713"/>
            <a:ext cx="609600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9501066"/>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pPr algn="ctr"/>
            <a:r>
              <a:rPr lang="en-US"/>
              <a:t>Know these Guys……….?</a:t>
            </a:r>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23314" y="1676400"/>
            <a:ext cx="7620000" cy="425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6629400"/>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82713" y="1017588"/>
            <a:ext cx="5934075" cy="466407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F37289F-AA29-51C0-6BDC-40FA6585BCD1}"/>
              </a:ext>
            </a:extLst>
          </p:cNvPr>
          <p:cNvSpPr>
            <a:spLocks noGrp="1"/>
          </p:cNvSpPr>
          <p:nvPr>
            <p:ph idx="1"/>
          </p:nvPr>
        </p:nvSpPr>
        <p:spPr/>
        <p:txBody>
          <a:bodyPr/>
          <a:lstStyle/>
          <a:p>
            <a:endParaRPr lang="en-US"/>
          </a:p>
        </p:txBody>
      </p:sp>
      <p:sp>
        <p:nvSpPr>
          <p:cNvPr id="5" name="Title 4">
            <a:extLst>
              <a:ext uri="{FF2B5EF4-FFF2-40B4-BE49-F238E27FC236}">
                <a16:creationId xmlns:a16="http://schemas.microsoft.com/office/drawing/2014/main" id="{16949EF3-42A9-7F19-2A33-56EEA385FC81}"/>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948172616"/>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pPr algn="ctr"/>
            <a:r>
              <a:rPr lang="en-US" sz="4400"/>
              <a:t>Fun/Interesting Marijuana Facts</a:t>
            </a:r>
          </a:p>
        </p:txBody>
      </p:sp>
      <p:sp>
        <p:nvSpPr>
          <p:cNvPr id="3" name="Content Placeholder 2"/>
          <p:cNvSpPr>
            <a:spLocks noGrp="1"/>
          </p:cNvSpPr>
          <p:nvPr>
            <p:ph idx="1"/>
          </p:nvPr>
        </p:nvSpPr>
        <p:spPr/>
        <p:txBody>
          <a:bodyPr>
            <a:normAutofit lnSpcReduction="10000"/>
          </a:bodyPr>
          <a:lstStyle/>
          <a:p>
            <a:pPr marL="114300" indent="0">
              <a:buNone/>
            </a:pPr>
            <a:endParaRPr lang="en-US"/>
          </a:p>
          <a:p>
            <a:r>
              <a:rPr lang="en-US"/>
              <a:t>In 1972, the first transaction on ARPNET (the precursor to the internet we know today) concerned a marijuana deal between students at Stanford and MIT – The Smithsonian Magazine</a:t>
            </a:r>
          </a:p>
          <a:p>
            <a:pPr marL="114300" indent="0">
              <a:buNone/>
            </a:pPr>
            <a:endParaRPr lang="en-US"/>
          </a:p>
          <a:p>
            <a:r>
              <a:rPr lang="en-US"/>
              <a:t>Marijuana is today still  a Schedule 1 substance under Federal Law; whereas, morphine and oxycodone are Schedule 2 </a:t>
            </a:r>
          </a:p>
          <a:p>
            <a:pPr marL="114300" indent="0">
              <a:buNone/>
            </a:pPr>
            <a:endParaRPr lang="en-US"/>
          </a:p>
          <a:p>
            <a:r>
              <a:rPr lang="en-US"/>
              <a:t>In 2015, 574,641 arrests for possession of marijuana. In 2015, 505,681 arrests made for all other violent crimes including murder, rape and serious assaults – The New York Times</a:t>
            </a:r>
          </a:p>
          <a:p>
            <a:pPr marL="114300" indent="0">
              <a:buNone/>
            </a:pPr>
            <a:endParaRPr lang="en-US"/>
          </a:p>
          <a:p>
            <a:r>
              <a:rPr lang="en-US"/>
              <a:t>Legalizing pot would generate $8.7 billion in tax revenue annually – CATO Institute</a:t>
            </a:r>
          </a:p>
        </p:txBody>
      </p:sp>
    </p:spTree>
    <p:extLst>
      <p:ext uri="{BB962C8B-B14F-4D97-AF65-F5344CB8AC3E}">
        <p14:creationId xmlns:p14="http://schemas.microsoft.com/office/powerpoint/2010/main" val="249705814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A1026255-8E7A-8938-F7E8-99DC349C4E3A}"/>
              </a:ext>
            </a:extLst>
          </p:cNvPr>
          <p:cNvSpPr>
            <a:spLocks noGrp="1"/>
          </p:cNvSpPr>
          <p:nvPr>
            <p:ph type="title"/>
          </p:nvPr>
        </p:nvSpPr>
        <p:spPr/>
        <p:txBody>
          <a:bodyPr/>
          <a:lstStyle/>
          <a:p>
            <a:pPr algn="ctr"/>
            <a:r>
              <a:rPr lang="en-US"/>
              <a:t>TODAY</a:t>
            </a:r>
          </a:p>
        </p:txBody>
      </p:sp>
      <p:sp>
        <p:nvSpPr>
          <p:cNvPr id="3" name="Content Placeholder 2"/>
          <p:cNvSpPr>
            <a:spLocks noGrp="1"/>
          </p:cNvSpPr>
          <p:nvPr>
            <p:ph idx="1"/>
          </p:nvPr>
        </p:nvSpPr>
        <p:spPr/>
        <p:txBody>
          <a:bodyPr>
            <a:normAutofit/>
          </a:bodyPr>
          <a:lstStyle/>
          <a:p>
            <a:pPr marL="114300" indent="0" algn="ctr">
              <a:buNone/>
            </a:pPr>
            <a:r>
              <a:rPr lang="en-US" sz="4000"/>
              <a:t>162,000 Medical Marijuana Cardholders Statewide</a:t>
            </a:r>
          </a:p>
          <a:p>
            <a:pPr marL="114300" indent="0" algn="ctr">
              <a:buNone/>
            </a:pPr>
            <a:endParaRPr lang="en-US" sz="4000"/>
          </a:p>
          <a:p>
            <a:pPr marL="114300" indent="0" algn="ctr">
              <a:buNone/>
            </a:pPr>
            <a:r>
              <a:rPr lang="en-US" sz="4000"/>
              <a:t>2022 Medical Marijuana monthly sales are averaging $9 million up from $7.2 million in 2021</a:t>
            </a:r>
          </a:p>
        </p:txBody>
      </p:sp>
    </p:spTree>
    <p:extLst>
      <p:ext uri="{BB962C8B-B14F-4D97-AF65-F5344CB8AC3E}">
        <p14:creationId xmlns:p14="http://schemas.microsoft.com/office/powerpoint/2010/main" val="3903978232"/>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Title 4">
            <a:extLst>
              <a:ext uri="{FF2B5EF4-FFF2-40B4-BE49-F238E27FC236}">
                <a16:creationId xmlns:a16="http://schemas.microsoft.com/office/drawing/2014/main" id="{28EB71A8-BE47-4580-0BF0-B93CFB815390}"/>
              </a:ext>
            </a:extLst>
          </p:cNvPr>
          <p:cNvSpPr>
            <a:spLocks noGrp="1"/>
          </p:cNvSpPr>
          <p:nvPr>
            <p:ph type="title"/>
          </p:nvPr>
        </p:nvSpPr>
        <p:spPr/>
        <p:txBody>
          <a:bodyPr/>
          <a:lstStyle/>
          <a:p>
            <a:endParaRPr lang="en-US"/>
          </a:p>
        </p:txBody>
      </p:sp>
      <p:sp>
        <p:nvSpPr>
          <p:cNvPr id="4" name="Content Placeholder 3"/>
          <p:cNvSpPr>
            <a:spLocks noGrp="1"/>
          </p:cNvSpPr>
          <p:nvPr>
            <p:ph idx="1"/>
          </p:nvPr>
        </p:nvSpPr>
        <p:spPr/>
        <p:txBody>
          <a:bodyPr>
            <a:normAutofit/>
          </a:bodyPr>
          <a:lstStyle/>
          <a:p>
            <a:pPr marL="114300" indent="0" algn="ctr">
              <a:buNone/>
            </a:pPr>
            <a:endParaRPr lang="en-US" sz="4000"/>
          </a:p>
          <a:p>
            <a:pPr marL="114300" indent="0" algn="ctr">
              <a:buNone/>
            </a:pPr>
            <a:r>
              <a:rPr lang="en-US" sz="4000"/>
              <a:t>Medical Marijuana is </a:t>
            </a:r>
            <a:r>
              <a:rPr lang="en-US" sz="4000">
                <a:solidFill>
                  <a:srgbClr val="FF0000"/>
                </a:solidFill>
              </a:rPr>
              <a:t>Legal</a:t>
            </a:r>
            <a:r>
              <a:rPr lang="en-US" sz="4000"/>
              <a:t> in Ohio </a:t>
            </a:r>
          </a:p>
          <a:p>
            <a:pPr marL="114300" indent="0" algn="ctr">
              <a:buNone/>
            </a:pPr>
            <a:r>
              <a:rPr lang="en-US" sz="4000"/>
              <a:t>to treat 26 Different Medical Conditions, including:</a:t>
            </a:r>
          </a:p>
        </p:txBody>
      </p:sp>
    </p:spTree>
    <p:extLst>
      <p:ext uri="{BB962C8B-B14F-4D97-AF65-F5344CB8AC3E}">
        <p14:creationId xmlns:p14="http://schemas.microsoft.com/office/powerpoint/2010/main" val="3375551647"/>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Title 4">
            <a:extLst>
              <a:ext uri="{FF2B5EF4-FFF2-40B4-BE49-F238E27FC236}">
                <a16:creationId xmlns:a16="http://schemas.microsoft.com/office/drawing/2014/main" id="{C02A48CC-FECA-5FCF-6865-E5A52B98C01D}"/>
              </a:ext>
            </a:extLst>
          </p:cNvPr>
          <p:cNvSpPr>
            <a:spLocks noGrp="1"/>
          </p:cNvSpPr>
          <p:nvPr>
            <p:ph type="title"/>
          </p:nvPr>
        </p:nvSpPr>
        <p:spPr/>
        <p:txBody>
          <a:bodyPr/>
          <a:lstStyle/>
          <a:p>
            <a:endParaRPr lang="en-US"/>
          </a:p>
        </p:txBody>
      </p:sp>
      <p:sp>
        <p:nvSpPr>
          <p:cNvPr id="4" name="Content Placeholder 3"/>
          <p:cNvSpPr>
            <a:spLocks noGrp="1"/>
          </p:cNvSpPr>
          <p:nvPr>
            <p:ph idx="1"/>
          </p:nvPr>
        </p:nvSpPr>
        <p:spPr/>
        <p:txBody>
          <a:bodyPr>
            <a:normAutofit/>
          </a:bodyPr>
          <a:lstStyle/>
          <a:p>
            <a:pPr>
              <a:spcBef>
                <a:spcPct val="0"/>
              </a:spcBef>
            </a:pPr>
            <a:r>
              <a:rPr lang="en-US" sz="4000"/>
              <a:t>Chronic Pain</a:t>
            </a:r>
          </a:p>
          <a:p>
            <a:pPr>
              <a:spcBef>
                <a:spcPct val="0"/>
              </a:spcBef>
            </a:pPr>
            <a:r>
              <a:rPr lang="en-US" sz="4000"/>
              <a:t>PTSD</a:t>
            </a:r>
          </a:p>
          <a:p>
            <a:pPr>
              <a:spcBef>
                <a:spcPct val="0"/>
              </a:spcBef>
            </a:pPr>
            <a:r>
              <a:rPr lang="en-US" sz="4000"/>
              <a:t>Spinal Cord Disease or Injury</a:t>
            </a:r>
          </a:p>
          <a:p>
            <a:pPr>
              <a:spcBef>
                <a:spcPct val="0"/>
              </a:spcBef>
            </a:pPr>
            <a:r>
              <a:rPr lang="en-US" sz="4000"/>
              <a:t>Fibromyalgia</a:t>
            </a:r>
          </a:p>
        </p:txBody>
      </p:sp>
      <p:sp>
        <p:nvSpPr>
          <p:cNvPr id="3" name="Text Placeholder 2"/>
          <p:cNvSpPr>
            <a:spLocks noGrp="1"/>
          </p:cNvSpPr>
          <p:nvPr>
            <p:ph type="body" sz="half" idx="4294967295"/>
          </p:nvPr>
        </p:nvSpPr>
        <p:spPr>
          <a:xfrm>
            <a:off x="0" y="5715000"/>
            <a:ext cx="7772400" cy="685800"/>
          </a:xfrm>
        </p:spPr>
        <p:txBody>
          <a:bodyPr/>
          <a:lstStyle/>
          <a:p>
            <a:pPr algn="l"/>
            <a:r>
              <a:rPr lang="en-US"/>
              <a:t>*among other conditions*</a:t>
            </a:r>
          </a:p>
        </p:txBody>
      </p:sp>
    </p:spTree>
    <p:extLst>
      <p:ext uri="{BB962C8B-B14F-4D97-AF65-F5344CB8AC3E}">
        <p14:creationId xmlns:p14="http://schemas.microsoft.com/office/powerpoint/2010/main" val="2775245396"/>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Title 4">
            <a:extLst>
              <a:ext uri="{FF2B5EF4-FFF2-40B4-BE49-F238E27FC236}">
                <a16:creationId xmlns:a16="http://schemas.microsoft.com/office/drawing/2014/main" id="{49253A39-C3A1-1D21-DF35-1F01ED2576C4}"/>
              </a:ext>
            </a:extLst>
          </p:cNvPr>
          <p:cNvSpPr>
            <a:spLocks noGrp="1"/>
          </p:cNvSpPr>
          <p:nvPr>
            <p:ph type="title"/>
          </p:nvPr>
        </p:nvSpPr>
        <p:spPr/>
        <p:txBody>
          <a:bodyPr/>
          <a:lstStyle/>
          <a:p>
            <a:endParaRPr lang="en-US"/>
          </a:p>
        </p:txBody>
      </p:sp>
      <p:sp>
        <p:nvSpPr>
          <p:cNvPr id="4" name="Content Placeholder 3"/>
          <p:cNvSpPr>
            <a:spLocks noGrp="1"/>
          </p:cNvSpPr>
          <p:nvPr>
            <p:ph idx="1"/>
          </p:nvPr>
        </p:nvSpPr>
        <p:spPr/>
        <p:txBody>
          <a:bodyPr>
            <a:normAutofit/>
          </a:bodyPr>
          <a:lstStyle/>
          <a:p>
            <a:pPr marL="114300" indent="0" algn="ctr">
              <a:buNone/>
            </a:pPr>
            <a:endParaRPr lang="en-US" sz="4000"/>
          </a:p>
          <a:p>
            <a:pPr marL="114300" indent="0" algn="ctr">
              <a:buNone/>
            </a:pPr>
            <a:r>
              <a:rPr lang="en-US" sz="4000"/>
              <a:t>Only </a:t>
            </a:r>
            <a:r>
              <a:rPr lang="en-US" sz="4000">
                <a:solidFill>
                  <a:srgbClr val="FF0000"/>
                </a:solidFill>
              </a:rPr>
              <a:t>Prohibited</a:t>
            </a:r>
            <a:r>
              <a:rPr lang="en-US" sz="4000"/>
              <a:t> Delivery Form</a:t>
            </a:r>
          </a:p>
          <a:p>
            <a:pPr marL="114300" indent="0" algn="ctr">
              <a:buNone/>
            </a:pPr>
            <a:r>
              <a:rPr lang="en-US" sz="4000"/>
              <a:t>Is Smoking</a:t>
            </a:r>
          </a:p>
        </p:txBody>
      </p:sp>
    </p:spTree>
    <p:extLst>
      <p:ext uri="{BB962C8B-B14F-4D97-AF65-F5344CB8AC3E}">
        <p14:creationId xmlns:p14="http://schemas.microsoft.com/office/powerpoint/2010/main" val="2576658473"/>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3AFCB575-1207-0938-DD8D-437D11B45D98}"/>
              </a:ext>
            </a:extLst>
          </p:cNvPr>
          <p:cNvSpPr>
            <a:spLocks noGrp="1"/>
          </p:cNvSpPr>
          <p:nvPr>
            <p:ph type="title"/>
          </p:nvPr>
        </p:nvSpPr>
        <p:spPr/>
        <p:txBody>
          <a:bodyPr/>
          <a:lstStyle/>
          <a:p>
            <a:r>
              <a:rPr lang="en-US"/>
              <a:t>W. COMP REBUTTABLE PRESUMPTION DEFENSE</a:t>
            </a:r>
          </a:p>
        </p:txBody>
      </p:sp>
      <p:sp>
        <p:nvSpPr>
          <p:cNvPr id="3" name="Content Placeholder 2"/>
          <p:cNvSpPr>
            <a:spLocks noGrp="1"/>
          </p:cNvSpPr>
          <p:nvPr>
            <p:ph idx="1"/>
          </p:nvPr>
        </p:nvSpPr>
        <p:spPr>
          <a:xfrm>
            <a:off x="457200" y="1676400"/>
            <a:ext cx="7620000" cy="4724400"/>
          </a:xfrm>
        </p:spPr>
        <p:txBody>
          <a:bodyPr>
            <a:normAutofit/>
          </a:bodyPr>
          <a:lstStyle/>
          <a:p>
            <a:pPr marL="114300" indent="0" algn="ctr">
              <a:buNone/>
            </a:pPr>
            <a:r>
              <a:rPr lang="en-US" sz="4000" u="sng"/>
              <a:t>REQUIREMENTS</a:t>
            </a:r>
          </a:p>
          <a:p>
            <a:r>
              <a:rPr lang="en-US" sz="4000"/>
              <a:t>Notice of Intent</a:t>
            </a:r>
          </a:p>
          <a:p>
            <a:r>
              <a:rPr lang="en-US" sz="4000"/>
              <a:t>W/I 32 hours for drugs</a:t>
            </a:r>
          </a:p>
          <a:p>
            <a:r>
              <a:rPr lang="en-US" sz="4000"/>
              <a:t>“Qualifying” Test Facility</a:t>
            </a:r>
          </a:p>
          <a:p>
            <a:r>
              <a:rPr lang="en-US" sz="4000"/>
              <a:t>Reasonable Cause/Suspicion-Documented</a:t>
            </a:r>
          </a:p>
          <a:p>
            <a:pPr marL="114300" indent="0">
              <a:buNone/>
            </a:pPr>
            <a:endParaRPr lang="en-US" sz="4000" u="sng"/>
          </a:p>
          <a:p>
            <a:pPr marL="114300" indent="0" algn="ctr">
              <a:buNone/>
            </a:pPr>
            <a:endParaRPr lang="en-US" sz="4000"/>
          </a:p>
        </p:txBody>
      </p:sp>
    </p:spTree>
    <p:extLst>
      <p:ext uri="{BB962C8B-B14F-4D97-AF65-F5344CB8AC3E}">
        <p14:creationId xmlns:p14="http://schemas.microsoft.com/office/powerpoint/2010/main" val="616473366"/>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2.14"/>
  <p:tag name="AS_TITLE" val="Aspose.Slides for .NET 4.0 Client Profile"/>
  <p:tag name="AS_VERSION" val="20.2"/>
</p:tagLst>
</file>

<file path=ppt/theme/_rels/theme1.xml.rels>&#65279;<?xml version="1.0" encoding="utf-8" standalone="yes"?><Relationships xmlns="http://schemas.openxmlformats.org/package/2006/relationships"><Relationship Id="rId1" Type="http://schemas.openxmlformats.org/officeDocument/2006/relationships/image" Target="../media/image1.jpeg" /></Relationships>
</file>

<file path=ppt/theme/theme1.xml><?xml version="1.0" encoding="utf-8"?>
<a:theme xmlns:r="http://schemas.openxmlformats.org/officeDocument/2006/relationships"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Arial"/>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r:embed="rId1">
            <a:duotone>
              <a:schemeClr val="phClr">
                <a:tint val="97000"/>
              </a:schemeClr>
              <a:schemeClr val="phClr">
                <a:shade val="96000"/>
              </a:schemeClr>
            </a:duotone>
          </a:blip>
          <a:tile tx="0" ty="0" sx="32000" sy="32000" flip="none" algn="tl"/>
        </a:blipFill>
      </a:bgFillStyleLst>
    </a:fmtScheme>
  </a:themeElements>
  <a:objectDefaults/>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Template>Adjacency</Template>
  <Company/>
  <PresentationFormat>On-screen Show (4:3)</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20.0200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dcterms:created xsi:type="dcterms:W3CDTF">1601-01-01T00:00:00Z</dcterms:created>
  <dcterms:modified xsi:type="dcterms:W3CDTF">1601-01-01T00:00:00Z</dcterms:modified>
</cp:coreProperties>
</file>

<file path=docProps/custom.xml><?xml version="1.0" encoding="utf-8"?>
<Properties xmlns:vt="http://schemas.openxmlformats.org/officeDocument/2006/docPropsVTypes" xmlns="http://schemas.openxmlformats.org/officeDocument/2006/custom-properties"/>
</file>